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5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</p:sldIdLst>
  <p:sldSz cx="24384000" cy="13716000"/>
  <p:notesSz cx="6858000" cy="9144000"/>
  <p:embeddedFontLst>
    <p:embeddedFont>
      <p:font typeface="Gotham Bold" panose="02000604030000020004" pitchFamily="2" charset="0"/>
      <p:bold r:id="rId58"/>
      <p:italic r:id="rId59"/>
    </p:embeddedFont>
    <p:embeddedFont>
      <p:font typeface="Gotham Book" pitchFamily="2" charset="77"/>
      <p:regular r:id="rId60"/>
      <p:italic r:id="rId61"/>
    </p:embeddedFont>
    <p:embeddedFont>
      <p:font typeface="Gotham Medium" panose="02000604030000020004" pitchFamily="2" charset="0"/>
      <p:regular r:id="rId62"/>
      <p:italic r:id="rId63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22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font" Target="fonts/font6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1.fntdata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font" Target="fonts/font4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2.fntdata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3.fntdata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52" name="Shape 15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Gotham Book" pitchFamily="2" charset="77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" name="Rectangle"/>
          <p:cNvSpPr/>
          <p:nvPr/>
        </p:nvSpPr>
        <p:spPr>
          <a:xfrm>
            <a:off x="3097" y="1128810"/>
            <a:ext cx="856003" cy="3000762"/>
          </a:xfrm>
          <a:prstGeom prst="rect">
            <a:avLst/>
          </a:prstGeom>
          <a:solidFill>
            <a:srgbClr val="DCBC1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b="0" i="0" dirty="0">
              <a:latin typeface="Gotham Medium" panose="02000604030000020004" pitchFamily="2" charset="0"/>
            </a:endParaRPr>
          </a:p>
        </p:txBody>
      </p:sp>
      <p:pic>
        <p:nvPicPr>
          <p:cNvPr id="16" name="25909D99-4125-48FD-A7AF-ED0B2FBA8D72-2-2-1.png" descr="25909D99-4125-48FD-A7AF-ED0B2FBA8D72-2-2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592" y="12371364"/>
            <a:ext cx="2729282" cy="815316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7748" y="13080999"/>
            <a:ext cx="368504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Fact information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Attribution</a:t>
            </a:r>
          </a:p>
        </p:txBody>
      </p:sp>
      <p:sp>
        <p:nvSpPr>
          <p:cNvPr id="119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z="8500" spc="-170"/>
            </a:lvl1pPr>
            <a:lvl2pPr marL="638923" indent="-12700">
              <a:spcBef>
                <a:spcPts val="0"/>
              </a:spcBef>
              <a:buSzTx/>
              <a:buNone/>
              <a:defRPr sz="8500" spc="-170"/>
            </a:lvl2pPr>
            <a:lvl3pPr marL="638923" indent="444500">
              <a:spcBef>
                <a:spcPts val="0"/>
              </a:spcBef>
              <a:buSzTx/>
              <a:buNone/>
              <a:defRPr sz="8500" spc="-170"/>
            </a:lvl3pPr>
            <a:lvl4pPr marL="638923" indent="901700">
              <a:spcBef>
                <a:spcPts val="0"/>
              </a:spcBef>
              <a:buSzTx/>
              <a:buNone/>
              <a:defRPr sz="8500" spc="-170"/>
            </a:lvl4pPr>
            <a:lvl5pPr marL="638923" indent="1358900">
              <a:spcBef>
                <a:spcPts val="0"/>
              </a:spcBef>
              <a:buSzTx/>
              <a:buNone/>
              <a:defRPr sz="8500" spc="-170"/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862804876_960x639.jpg"/>
          <p:cNvSpPr>
            <a:spLocks noGrp="1"/>
          </p:cNvSpPr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8" name="824910546_2681x1332.jpg"/>
          <p:cNvSpPr>
            <a:spLocks noGrp="1"/>
          </p:cNvSpPr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9" name="575395635_960x639.jpg"/>
          <p:cNvSpPr>
            <a:spLocks noGrp="1"/>
          </p:cNvSpPr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Image"/>
          <p:cNvSpPr>
            <a:spLocks noGrp="1"/>
          </p:cNvSpPr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Image"/>
          <p:cNvSpPr>
            <a:spLocks noGrp="1"/>
          </p:cNvSpPr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5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b="0" i="0" spc="-232">
                <a:latin typeface="Gotham Book" pitchFamily="2" charset="77"/>
                <a:ea typeface="+mn-ea"/>
                <a:cs typeface="+mn-cs"/>
                <a:sym typeface="Helvetica Neue"/>
              </a:defRPr>
            </a:lvl1pPr>
          </a:lstStyle>
          <a:p>
            <a:r>
              <a:rPr dirty="0"/>
              <a:t>Presentation Title</a:t>
            </a:r>
          </a:p>
        </p:txBody>
      </p:sp>
      <p:sp>
        <p:nvSpPr>
          <p:cNvPr id="26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0" i="0">
                <a:latin typeface="Gotham Book" pitchFamily="2" charset="77"/>
                <a:ea typeface="+mn-ea"/>
                <a:cs typeface="+mn-cs"/>
                <a:sym typeface="Helvetica Neue"/>
              </a:defRPr>
            </a:lvl1pPr>
          </a:lstStyle>
          <a:p>
            <a:r>
              <a:rPr dirty="0"/>
              <a:t>Author and Date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0" i="0">
                <a:latin typeface="Gotham Book" pitchFamily="2" charset="77"/>
                <a:ea typeface="+mn-ea"/>
                <a:cs typeface="+mn-cs"/>
                <a:sym typeface="Helvetica Neue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0" i="0">
                <a:latin typeface="Gotham Book" pitchFamily="2" charset="77"/>
                <a:ea typeface="+mn-ea"/>
                <a:cs typeface="+mn-cs"/>
                <a:sym typeface="Helvetica Neue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0" i="0">
                <a:latin typeface="Gotham Book" pitchFamily="2" charset="77"/>
                <a:ea typeface="+mn-ea"/>
                <a:cs typeface="+mn-cs"/>
                <a:sym typeface="Helvetica Neue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0" i="0">
                <a:latin typeface="Gotham Book" pitchFamily="2" charset="77"/>
                <a:ea typeface="+mn-ea"/>
                <a:cs typeface="+mn-cs"/>
                <a:sym typeface="Helvetica Neue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0" i="0">
                <a:latin typeface="Gotham Book" pitchFamily="2" charset="77"/>
                <a:ea typeface="+mn-ea"/>
                <a:cs typeface="+mn-cs"/>
                <a:sym typeface="Helvetica Neue"/>
              </a:defRPr>
            </a:lvl5pPr>
          </a:lstStyle>
          <a:p>
            <a:r>
              <a:rPr dirty="0"/>
              <a:t>Presentation Subtitle 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7" name="92709243_1322x1323.jpeg"/>
          <p:cNvSpPr>
            <a:spLocks noGrp="1"/>
          </p:cNvSpPr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6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47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65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6" name="824910546_2681x1332.jpg"/>
          <p:cNvSpPr>
            <a:spLocks noGrp="1"/>
          </p:cNvSpPr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spc="-232"/>
            </a:lvl1pPr>
          </a:lstStyle>
          <a:p>
            <a:r>
              <a:t>Section Title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92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Agenda Subtitle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Rectangle"/>
          <p:cNvSpPr/>
          <p:nvPr/>
        </p:nvSpPr>
        <p:spPr>
          <a:xfrm>
            <a:off x="3097" y="1763810"/>
            <a:ext cx="856003" cy="3000762"/>
          </a:xfrm>
          <a:prstGeom prst="rect">
            <a:avLst/>
          </a:prstGeom>
          <a:solidFill>
            <a:srgbClr val="DCBC1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b="0" i="0" dirty="0">
              <a:latin typeface="Gotham Medium" panose="02000604030000020004" pitchFamily="2" charset="0"/>
            </a:endParaRPr>
          </a:p>
        </p:txBody>
      </p:sp>
      <p:pic>
        <p:nvPicPr>
          <p:cNvPr id="5" name="25909D99-4125-48FD-A7AF-ED0B2FBA8D72-2-2-1.png" descr="25909D99-4125-48FD-A7AF-ED0B2FBA8D72-2-2-1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01592" y="12371364"/>
            <a:ext cx="2729282" cy="81531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8163" y="13076008"/>
            <a:ext cx="415178" cy="37959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 b="0" i="0">
                <a:latin typeface="Gotham Book" pitchFamily="2" charset="77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1pPr>
      <a:lvl2pPr marL="0" marR="0" indent="457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2pPr>
      <a:lvl3pPr marL="0" marR="0" indent="914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3pPr>
      <a:lvl4pPr marL="0" marR="0" indent="1371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4pPr>
      <a:lvl5pPr marL="0" marR="0" indent="18288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5pPr>
      <a:lvl6pPr marL="0" marR="0" indent="22860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6pPr>
      <a:lvl7pPr marL="0" marR="0" indent="2743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7pPr>
      <a:lvl8pPr marL="0" marR="0" indent="3200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8pPr>
      <a:lvl9pPr marL="0" marR="0" indent="3657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9pPr>
    </p:titleStyle>
    <p:bodyStyle>
      <a:lvl1pPr marL="6096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1pPr>
      <a:lvl2pPr marL="12192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2pPr>
      <a:lvl3pPr marL="18288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3pPr>
      <a:lvl4pPr marL="24384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4pPr>
      <a:lvl5pPr marL="30480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5pPr>
      <a:lvl6pPr marL="36576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6pPr>
      <a:lvl7pPr marL="42672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7pPr>
      <a:lvl8pPr marL="48768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8pPr>
      <a:lvl9pPr marL="54864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Likewise, Your Children Are Unique!"/>
          <p:cNvSpPr txBox="1">
            <a:spLocks noGrp="1"/>
          </p:cNvSpPr>
          <p:nvPr>
            <p:ph type="ctrTitle"/>
          </p:nvPr>
        </p:nvSpPr>
        <p:spPr>
          <a:xfrm>
            <a:off x="2853129" y="3427191"/>
            <a:ext cx="19497316" cy="768878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Likewise, Your Children Are Unique!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In the United States, one out of three young women and one out of five to six young men will be sexually abused before age 19."/>
          <p:cNvSpPr txBox="1">
            <a:spLocks noGrp="1"/>
          </p:cNvSpPr>
          <p:nvPr>
            <p:ph type="ctrTitle"/>
          </p:nvPr>
        </p:nvSpPr>
        <p:spPr>
          <a:xfrm>
            <a:off x="2853129" y="1465148"/>
            <a:ext cx="19569231" cy="7688788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In the United States, one out of three young women and one out of five to six young men will be sexually abused before age 19.</a:t>
            </a:r>
          </a:p>
        </p:txBody>
      </p:sp>
      <p:sp>
        <p:nvSpPr>
          <p:cNvPr id="178" name="TRUE   |   FALSE"/>
          <p:cNvSpPr txBox="1"/>
          <p:nvPr/>
        </p:nvSpPr>
        <p:spPr>
          <a:xfrm>
            <a:off x="2999947" y="10299820"/>
            <a:ext cx="19569232" cy="166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algn="l" defTabSz="12700">
              <a:defRPr sz="10900">
                <a:latin typeface="Gotham Book"/>
                <a:ea typeface="Gotham Book"/>
                <a:cs typeface="Gotham Book"/>
                <a:sym typeface="Gotham Book"/>
              </a:defRPr>
            </a:pPr>
            <a:r>
              <a:rPr>
                <a:solidFill>
                  <a:srgbClr val="DCBC11"/>
                </a:solidFill>
              </a:rPr>
              <a:t>TRUE</a:t>
            </a:r>
            <a:r>
              <a:t>   |   FALSE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Over 50% of Christian young people will try an illicit drug before age 18."/>
          <p:cNvSpPr txBox="1">
            <a:spLocks noGrp="1"/>
          </p:cNvSpPr>
          <p:nvPr>
            <p:ph type="ctrTitle"/>
          </p:nvPr>
        </p:nvSpPr>
        <p:spPr>
          <a:xfrm>
            <a:off x="2853129" y="1465148"/>
            <a:ext cx="19569231" cy="7688788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Over 50% of Christian young people will try an illicit drug before age 18.  </a:t>
            </a:r>
          </a:p>
        </p:txBody>
      </p:sp>
      <p:sp>
        <p:nvSpPr>
          <p:cNvPr id="181" name="TRUE   |   FALSE"/>
          <p:cNvSpPr txBox="1"/>
          <p:nvPr/>
        </p:nvSpPr>
        <p:spPr>
          <a:xfrm>
            <a:off x="2999947" y="10299820"/>
            <a:ext cx="19569232" cy="166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>
            <a:lvl1pPr algn="l" defTabSz="12700">
              <a:defRPr sz="109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TRUE   |   FALSE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Over 50% of Christian young people will try an illicit drug before age 18."/>
          <p:cNvSpPr txBox="1">
            <a:spLocks noGrp="1"/>
          </p:cNvSpPr>
          <p:nvPr>
            <p:ph type="ctrTitle"/>
          </p:nvPr>
        </p:nvSpPr>
        <p:spPr>
          <a:xfrm>
            <a:off x="2853129" y="1465148"/>
            <a:ext cx="19569231" cy="7688788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Over 50% of Christian young people will try an illicit drug before age 18.  </a:t>
            </a:r>
          </a:p>
        </p:txBody>
      </p:sp>
      <p:sp>
        <p:nvSpPr>
          <p:cNvPr id="184" name="TRUE   |   FALSE"/>
          <p:cNvSpPr txBox="1"/>
          <p:nvPr/>
        </p:nvSpPr>
        <p:spPr>
          <a:xfrm>
            <a:off x="2999947" y="10299820"/>
            <a:ext cx="19569232" cy="166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algn="l" defTabSz="12700">
              <a:defRPr sz="10900">
                <a:latin typeface="Gotham Book"/>
                <a:ea typeface="Gotham Book"/>
                <a:cs typeface="Gotham Book"/>
                <a:sym typeface="Gotham Book"/>
              </a:defRPr>
            </a:pPr>
            <a:r>
              <a:rPr>
                <a:solidFill>
                  <a:srgbClr val="DCBC11"/>
                </a:solidFill>
              </a:rPr>
              <a:t>TRUE</a:t>
            </a:r>
            <a:r>
              <a:t>   |   FALSE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Between 1/2 million and 2 million teenagers attempted…"/>
          <p:cNvSpPr txBox="1">
            <a:spLocks noGrp="1"/>
          </p:cNvSpPr>
          <p:nvPr>
            <p:ph type="ctrTitle"/>
          </p:nvPr>
        </p:nvSpPr>
        <p:spPr>
          <a:xfrm>
            <a:off x="2853129" y="1465148"/>
            <a:ext cx="19569231" cy="7688788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Between 1/2 million and 2 million teenagers attempted </a:t>
            </a:r>
          </a:p>
          <a:p>
            <a: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suicide every year. Suicide is the third-largest killer of teenagers.</a:t>
            </a:r>
          </a:p>
        </p:txBody>
      </p:sp>
      <p:sp>
        <p:nvSpPr>
          <p:cNvPr id="187" name="TRUE   |   FALSE"/>
          <p:cNvSpPr txBox="1"/>
          <p:nvPr/>
        </p:nvSpPr>
        <p:spPr>
          <a:xfrm>
            <a:off x="2999947" y="10299820"/>
            <a:ext cx="19569232" cy="166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>
            <a:lvl1pPr algn="l" defTabSz="12700">
              <a:defRPr sz="109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TRUE   |   FALSE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Between 1/2 million and 2 million teenagers attempted…"/>
          <p:cNvSpPr txBox="1">
            <a:spLocks noGrp="1"/>
          </p:cNvSpPr>
          <p:nvPr>
            <p:ph type="ctrTitle"/>
          </p:nvPr>
        </p:nvSpPr>
        <p:spPr>
          <a:xfrm>
            <a:off x="2853129" y="1465148"/>
            <a:ext cx="19569231" cy="7688788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Between 1/2 million and 2 million teenagers attempted </a:t>
            </a:r>
          </a:p>
          <a:p>
            <a: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suicide every year. Suicide is the third-largest killer of teenagers.</a:t>
            </a:r>
          </a:p>
        </p:txBody>
      </p:sp>
      <p:sp>
        <p:nvSpPr>
          <p:cNvPr id="190" name="TRUE   |   FALSE"/>
          <p:cNvSpPr txBox="1"/>
          <p:nvPr/>
        </p:nvSpPr>
        <p:spPr>
          <a:xfrm>
            <a:off x="2999947" y="10299820"/>
            <a:ext cx="19569232" cy="166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algn="l" defTabSz="12700">
              <a:defRPr sz="10900">
                <a:latin typeface="Gotham Book"/>
                <a:ea typeface="Gotham Book"/>
                <a:cs typeface="Gotham Book"/>
                <a:sym typeface="Gotham Book"/>
              </a:defRPr>
            </a:pPr>
            <a:r>
              <a:rPr>
                <a:solidFill>
                  <a:srgbClr val="DCBC11"/>
                </a:solidFill>
              </a:rPr>
              <a:t>TRUE</a:t>
            </a:r>
            <a:r>
              <a:t>   |   FALSE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here were 3 million new cases of sexually transmitted diseases reported among teenagers last year."/>
          <p:cNvSpPr txBox="1">
            <a:spLocks noGrp="1"/>
          </p:cNvSpPr>
          <p:nvPr>
            <p:ph type="ctrTitle"/>
          </p:nvPr>
        </p:nvSpPr>
        <p:spPr>
          <a:xfrm>
            <a:off x="2853129" y="1465148"/>
            <a:ext cx="19569231" cy="7688788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There were 3 million new cases of sexually transmitted diseases reported among teenagers last year.</a:t>
            </a:r>
          </a:p>
        </p:txBody>
      </p:sp>
      <p:sp>
        <p:nvSpPr>
          <p:cNvPr id="193" name="TRUE   |   FALSE"/>
          <p:cNvSpPr txBox="1"/>
          <p:nvPr/>
        </p:nvSpPr>
        <p:spPr>
          <a:xfrm>
            <a:off x="2999947" y="10299820"/>
            <a:ext cx="19569232" cy="166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>
            <a:lvl1pPr algn="l" defTabSz="12700">
              <a:defRPr sz="109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TRUE   |   FALSE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here were 3 million new cases of sexually transmitted diseases reported among teenagers last year."/>
          <p:cNvSpPr txBox="1">
            <a:spLocks noGrp="1"/>
          </p:cNvSpPr>
          <p:nvPr>
            <p:ph type="ctrTitle"/>
          </p:nvPr>
        </p:nvSpPr>
        <p:spPr>
          <a:xfrm>
            <a:off x="2853129" y="1465148"/>
            <a:ext cx="19569231" cy="7688788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There were 3 million new cases of sexually transmitted diseases reported among teenagers last year.</a:t>
            </a:r>
          </a:p>
        </p:txBody>
      </p:sp>
      <p:sp>
        <p:nvSpPr>
          <p:cNvPr id="196" name="TRUE   |   FALSE"/>
          <p:cNvSpPr txBox="1"/>
          <p:nvPr/>
        </p:nvSpPr>
        <p:spPr>
          <a:xfrm>
            <a:off x="2999947" y="10299820"/>
            <a:ext cx="19569232" cy="166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algn="l" defTabSz="12700">
              <a:defRPr sz="10900">
                <a:latin typeface="Gotham Book"/>
                <a:ea typeface="Gotham Book"/>
                <a:cs typeface="Gotham Book"/>
                <a:sym typeface="Gotham Book"/>
              </a:defRPr>
            </a:pPr>
            <a:r>
              <a:rPr>
                <a:solidFill>
                  <a:srgbClr val="DCBC11"/>
                </a:solidFill>
              </a:rPr>
              <a:t>TRUE</a:t>
            </a:r>
            <a:r>
              <a:t>   |   FALSE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1 out of 5 kinds in middle school and high school have been “sexted” or have sexted someone else."/>
          <p:cNvSpPr txBox="1">
            <a:spLocks noGrp="1"/>
          </p:cNvSpPr>
          <p:nvPr>
            <p:ph type="ctrTitle"/>
          </p:nvPr>
        </p:nvSpPr>
        <p:spPr>
          <a:xfrm>
            <a:off x="2853129" y="1465148"/>
            <a:ext cx="19569231" cy="7688788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1 out of 5 kinds in middle school and high school have been “sexted” or have sexted someone else. </a:t>
            </a:r>
          </a:p>
        </p:txBody>
      </p:sp>
      <p:sp>
        <p:nvSpPr>
          <p:cNvPr id="199" name="TRUE   |   FALSE"/>
          <p:cNvSpPr txBox="1"/>
          <p:nvPr/>
        </p:nvSpPr>
        <p:spPr>
          <a:xfrm>
            <a:off x="2999947" y="10299820"/>
            <a:ext cx="19569232" cy="166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>
            <a:lvl1pPr algn="l" defTabSz="12700">
              <a:defRPr sz="109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TRUE   |   FALSE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1 out of 5 kinds in middle school and high school have been “sexted” or have sexted someone else."/>
          <p:cNvSpPr txBox="1">
            <a:spLocks noGrp="1"/>
          </p:cNvSpPr>
          <p:nvPr>
            <p:ph type="ctrTitle"/>
          </p:nvPr>
        </p:nvSpPr>
        <p:spPr>
          <a:xfrm>
            <a:off x="2853129" y="1465148"/>
            <a:ext cx="19569231" cy="7688788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1 out of 5 kinds in middle school and high school have been “sexted” or have sexted someone else. </a:t>
            </a:r>
          </a:p>
        </p:txBody>
      </p:sp>
      <p:sp>
        <p:nvSpPr>
          <p:cNvPr id="202" name="TRUE   |   FALSE"/>
          <p:cNvSpPr txBox="1"/>
          <p:nvPr/>
        </p:nvSpPr>
        <p:spPr>
          <a:xfrm>
            <a:off x="2999947" y="10299820"/>
            <a:ext cx="19569232" cy="166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algn="l" defTabSz="12700">
              <a:defRPr sz="10900">
                <a:latin typeface="Gotham Book"/>
                <a:ea typeface="Gotham Book"/>
                <a:cs typeface="Gotham Book"/>
                <a:sym typeface="Gotham Book"/>
              </a:defRPr>
            </a:pPr>
            <a:r>
              <a:rPr>
                <a:solidFill>
                  <a:srgbClr val="DCBC11"/>
                </a:solidFill>
              </a:rPr>
              <a:t>TRUE</a:t>
            </a:r>
            <a:r>
              <a:t>   |   FALSE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We were 4, 6, 11, 14, 16 but we were never their age!"/>
          <p:cNvSpPr txBox="1">
            <a:spLocks noGrp="1"/>
          </p:cNvSpPr>
          <p:nvPr>
            <p:ph type="ctrTitle"/>
          </p:nvPr>
        </p:nvSpPr>
        <p:spPr>
          <a:xfrm>
            <a:off x="2853129" y="3427191"/>
            <a:ext cx="18402887" cy="768878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We were 4, 6, 11, 14, 16 but we were never their age!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volution of Change in a Generation of Crisis"/>
          <p:cNvSpPr txBox="1">
            <a:spLocks noGrp="1"/>
          </p:cNvSpPr>
          <p:nvPr>
            <p:ph type="ctrTitle"/>
          </p:nvPr>
        </p:nvSpPr>
        <p:spPr>
          <a:xfrm>
            <a:off x="2853129" y="3427191"/>
            <a:ext cx="18402887" cy="768878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Revolution of Change in a Generation of Crisis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hree Areas of Cultural Crises in The Lives of Today’s Young People..."/>
          <p:cNvSpPr txBox="1">
            <a:spLocks noGrp="1"/>
          </p:cNvSpPr>
          <p:nvPr>
            <p:ph type="ctrTitle"/>
          </p:nvPr>
        </p:nvSpPr>
        <p:spPr>
          <a:xfrm>
            <a:off x="2302872" y="1208628"/>
            <a:ext cx="20348974" cy="3252170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defRPr sz="7474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Three Areas of Cultural Crises in The Lives of Today’s Young People...</a:t>
            </a:r>
          </a:p>
        </p:txBody>
      </p:sp>
      <p:sp>
        <p:nvSpPr>
          <p:cNvPr id="207" name="Crisis #1:  Sexual Revolution"/>
          <p:cNvSpPr txBox="1"/>
          <p:nvPr/>
        </p:nvSpPr>
        <p:spPr>
          <a:xfrm>
            <a:off x="2791989" y="5322521"/>
            <a:ext cx="18402887" cy="5255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12700">
              <a:defRPr sz="137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Crisis #1: </a:t>
            </a:r>
            <a:br/>
            <a:r>
              <a:rPr>
                <a:solidFill>
                  <a:srgbClr val="DCBC11"/>
                </a:solidFill>
              </a:rPr>
              <a:t>Sexual Revolution</a:t>
            </a:r>
            <a: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" grpId="1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How bad is it?"/>
          <p:cNvSpPr txBox="1">
            <a:spLocks noGrp="1"/>
          </p:cNvSpPr>
          <p:nvPr>
            <p:ph type="ctrTitle"/>
          </p:nvPr>
        </p:nvSpPr>
        <p:spPr>
          <a:xfrm>
            <a:off x="2853129" y="4472885"/>
            <a:ext cx="18402887" cy="6643095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How bad is it?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he answer deals with healthy dialog and education that is age appropriate"/>
          <p:cNvSpPr txBox="1">
            <a:spLocks noGrp="1"/>
          </p:cNvSpPr>
          <p:nvPr>
            <p:ph type="ctrTitle"/>
          </p:nvPr>
        </p:nvSpPr>
        <p:spPr>
          <a:xfrm>
            <a:off x="2200972" y="1147489"/>
            <a:ext cx="19393912" cy="325216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defRPr sz="7171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The answer deals with healthy dialog and education that is age appropriate </a:t>
            </a:r>
          </a:p>
        </p:txBody>
      </p:sp>
      <p:sp>
        <p:nvSpPr>
          <p:cNvPr id="212" name="Age 3 to 5: God made your body…"/>
          <p:cNvSpPr txBox="1"/>
          <p:nvPr/>
        </p:nvSpPr>
        <p:spPr>
          <a:xfrm>
            <a:off x="3824117" y="4973044"/>
            <a:ext cx="18746638" cy="7129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381000" indent="-381000" algn="l" defTabSz="12700">
              <a:spcBef>
                <a:spcPts val="5600"/>
              </a:spcBef>
              <a:buSzPct val="100000"/>
              <a:buChar char="-"/>
              <a:defRPr sz="54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Age 3 to 5: God made your body</a:t>
            </a:r>
          </a:p>
          <a:p>
            <a:pPr marL="381000" indent="-381000" algn="l" defTabSz="12700">
              <a:spcBef>
                <a:spcPts val="5600"/>
              </a:spcBef>
              <a:buSzPct val="100000"/>
              <a:buChar char="-"/>
              <a:defRPr sz="54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Age 6 to 9: Lots of questions…Answer their questions</a:t>
            </a:r>
          </a:p>
          <a:p>
            <a:pPr marL="381000" indent="-381000" algn="l" defTabSz="12700">
              <a:spcBef>
                <a:spcPts val="5600"/>
              </a:spcBef>
              <a:buSzPct val="100000"/>
              <a:buChar char="-"/>
              <a:defRPr sz="54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Age 10 to 14: key stage with lots of changes</a:t>
            </a:r>
          </a:p>
          <a:p>
            <a:pPr marL="381000" indent="-381000" algn="l" defTabSz="12700">
              <a:spcBef>
                <a:spcPts val="5600"/>
              </a:spcBef>
              <a:buSzPct val="100000"/>
              <a:buChar char="-"/>
              <a:defRPr sz="54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Age 14 plus: …Talk about EVERYTHING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" grpId="1" build="p" bldLvl="5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opics:"/>
          <p:cNvSpPr txBox="1">
            <a:spLocks noGrp="1"/>
          </p:cNvSpPr>
          <p:nvPr>
            <p:ph type="ctrTitle"/>
          </p:nvPr>
        </p:nvSpPr>
        <p:spPr>
          <a:xfrm>
            <a:off x="2200972" y="1575466"/>
            <a:ext cx="19393912" cy="325216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01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Topics: </a:t>
            </a:r>
          </a:p>
        </p:txBody>
      </p:sp>
      <p:sp>
        <p:nvSpPr>
          <p:cNvPr id="215" name="Definition of puberty…"/>
          <p:cNvSpPr txBox="1"/>
          <p:nvPr/>
        </p:nvSpPr>
        <p:spPr>
          <a:xfrm>
            <a:off x="3416520" y="3607592"/>
            <a:ext cx="18746638" cy="8095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381000" indent="-381000" algn="l" defTabSz="12700">
              <a:spcBef>
                <a:spcPts val="2800"/>
              </a:spcBef>
              <a:buSzPct val="100000"/>
              <a:buChar char="-"/>
              <a:defRPr sz="45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Definition of puberty</a:t>
            </a:r>
          </a:p>
          <a:p>
            <a:pPr marL="381000" indent="-381000" algn="l" defTabSz="12700">
              <a:spcBef>
                <a:spcPts val="2800"/>
              </a:spcBef>
              <a:buSzPct val="100000"/>
              <a:buChar char="-"/>
              <a:defRPr sz="45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Changes in hair, voice, muscles, skin, and body odor</a:t>
            </a:r>
          </a:p>
          <a:p>
            <a:pPr marL="381000" indent="-381000" algn="l" defTabSz="12700">
              <a:spcBef>
                <a:spcPts val="2800"/>
              </a:spcBef>
              <a:buSzPct val="100000"/>
              <a:buChar char="-"/>
              <a:defRPr sz="45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Body size and shape</a:t>
            </a:r>
          </a:p>
          <a:p>
            <a:pPr marL="381000" indent="-381000" algn="l" defTabSz="12700">
              <a:spcBef>
                <a:spcPts val="2800"/>
              </a:spcBef>
              <a:buSzPct val="100000"/>
              <a:buChar char="-"/>
              <a:defRPr sz="45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Menstrual periods</a:t>
            </a:r>
          </a:p>
          <a:p>
            <a:pPr marL="381000" indent="-381000" algn="l" defTabSz="12700">
              <a:spcBef>
                <a:spcPts val="2800"/>
              </a:spcBef>
              <a:buSzPct val="100000"/>
              <a:buChar char="-"/>
              <a:defRPr sz="45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Sexual organs</a:t>
            </a:r>
          </a:p>
          <a:p>
            <a:pPr marL="381000" indent="-381000" algn="l" defTabSz="12700">
              <a:spcBef>
                <a:spcPts val="2800"/>
              </a:spcBef>
              <a:buSzPct val="100000"/>
              <a:buChar char="-"/>
              <a:defRPr sz="45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Emotions</a:t>
            </a:r>
          </a:p>
          <a:p>
            <a:pPr marL="381000" indent="-381000" algn="l" defTabSz="12700">
              <a:spcBef>
                <a:spcPts val="2800"/>
              </a:spcBef>
              <a:buSzPct val="100000"/>
              <a:buChar char="-"/>
              <a:defRPr sz="45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Sexual attraction</a:t>
            </a:r>
          </a:p>
          <a:p>
            <a:pPr marL="381000" indent="-381000" algn="l" defTabSz="12700">
              <a:spcBef>
                <a:spcPts val="2800"/>
              </a:spcBef>
              <a:buSzPct val="100000"/>
              <a:buChar char="-"/>
              <a:defRPr sz="45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Masturbation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1" build="p" bldLvl="5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opics:"/>
          <p:cNvSpPr txBox="1">
            <a:spLocks noGrp="1"/>
          </p:cNvSpPr>
          <p:nvPr>
            <p:ph type="ctrTitle"/>
          </p:nvPr>
        </p:nvSpPr>
        <p:spPr>
          <a:xfrm>
            <a:off x="2200972" y="1575466"/>
            <a:ext cx="19393912" cy="325216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01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Topics: </a:t>
            </a:r>
          </a:p>
        </p:txBody>
      </p:sp>
      <p:sp>
        <p:nvSpPr>
          <p:cNvPr id="218" name="Pornography…"/>
          <p:cNvSpPr txBox="1"/>
          <p:nvPr/>
        </p:nvSpPr>
        <p:spPr>
          <a:xfrm>
            <a:off x="3416520" y="3607592"/>
            <a:ext cx="18746638" cy="8268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373380" indent="-373380" algn="l" defTabSz="914400">
              <a:spcBef>
                <a:spcPts val="2700"/>
              </a:spcBef>
              <a:buSzPct val="100000"/>
              <a:buChar char="-"/>
              <a:defRPr sz="441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Pornography</a:t>
            </a:r>
          </a:p>
          <a:p>
            <a:pPr marL="373380" indent="-373380" algn="l" defTabSz="914400">
              <a:spcBef>
                <a:spcPts val="2700"/>
              </a:spcBef>
              <a:buSzPct val="100000"/>
              <a:buChar char="-"/>
              <a:defRPr sz="441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Sexual harassment and teasing</a:t>
            </a:r>
          </a:p>
          <a:p>
            <a:pPr marL="373380" indent="-373380" algn="l" defTabSz="914400">
              <a:spcBef>
                <a:spcPts val="2700"/>
              </a:spcBef>
              <a:buSzPct val="100000"/>
              <a:buChar char="-"/>
              <a:defRPr sz="441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God’s design for sex (following the plan of God, who designed sexuality and proper sexual expression: </a:t>
            </a:r>
            <a:br/>
            <a:r>
              <a:t>I Corinthians 6:16–20)</a:t>
            </a:r>
          </a:p>
          <a:p>
            <a:pPr marL="373380" indent="-373380" algn="l" defTabSz="914400">
              <a:spcBef>
                <a:spcPts val="2700"/>
              </a:spcBef>
              <a:buSzPct val="100000"/>
              <a:buChar char="-"/>
              <a:defRPr sz="441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Sexual intercourse and virginity</a:t>
            </a:r>
          </a:p>
          <a:p>
            <a:pPr marL="373380" indent="-373380" algn="l" defTabSz="914400">
              <a:spcBef>
                <a:spcPts val="2700"/>
              </a:spcBef>
              <a:buSzPct val="100000"/>
              <a:buChar char="-"/>
              <a:defRPr sz="441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Pregnancy</a:t>
            </a:r>
          </a:p>
          <a:p>
            <a:pPr marL="373380" indent="-373380" algn="l" defTabSz="914400">
              <a:spcBef>
                <a:spcPts val="2700"/>
              </a:spcBef>
              <a:buSzPct val="100000"/>
              <a:buChar char="-"/>
              <a:defRPr sz="441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Dangers of sex (physical and emotional)</a:t>
            </a:r>
          </a:p>
          <a:p>
            <a:pPr marL="373380" indent="-373380" algn="l" defTabSz="914400">
              <a:spcBef>
                <a:spcPts val="2700"/>
              </a:spcBef>
              <a:buSzPct val="100000"/>
              <a:buChar char="-"/>
              <a:defRPr sz="441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Why wait? (abstinence, sexual integrity, purity)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1" build="p" bldLvl="5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hree Areas of Cultural Crises in The Lives of Today’s Young People..."/>
          <p:cNvSpPr txBox="1">
            <a:spLocks noGrp="1"/>
          </p:cNvSpPr>
          <p:nvPr>
            <p:ph type="ctrTitle"/>
          </p:nvPr>
        </p:nvSpPr>
        <p:spPr>
          <a:xfrm>
            <a:off x="2302872" y="1208628"/>
            <a:ext cx="20348974" cy="3252170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defRPr sz="7474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Three Areas of Cultural Crises in The Lives of Today’s Young People...</a:t>
            </a:r>
          </a:p>
        </p:txBody>
      </p:sp>
      <p:sp>
        <p:nvSpPr>
          <p:cNvPr id="221" name="Crisis #2:  Drug and Alcohol Use and Abuse"/>
          <p:cNvSpPr txBox="1"/>
          <p:nvPr/>
        </p:nvSpPr>
        <p:spPr>
          <a:xfrm>
            <a:off x="2791989" y="5322521"/>
            <a:ext cx="18402887" cy="5255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algn="l" defTabSz="914400">
              <a:defRPr sz="11919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Crisis #2: </a:t>
            </a:r>
            <a:br/>
            <a:r>
              <a:rPr>
                <a:solidFill>
                  <a:srgbClr val="DCBC11"/>
                </a:solidFill>
              </a:rPr>
              <a:t>Drug and Alcohol Use and Abuse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How bad is it?"/>
          <p:cNvSpPr txBox="1">
            <a:spLocks noGrp="1"/>
          </p:cNvSpPr>
          <p:nvPr>
            <p:ph type="ctrTitle"/>
          </p:nvPr>
        </p:nvSpPr>
        <p:spPr>
          <a:xfrm>
            <a:off x="2853129" y="4472885"/>
            <a:ext cx="18402887" cy="6643095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How bad is it?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Drug Proof Your Kids"/>
          <p:cNvSpPr txBox="1">
            <a:spLocks noGrp="1"/>
          </p:cNvSpPr>
          <p:nvPr>
            <p:ph type="ctrTitle"/>
          </p:nvPr>
        </p:nvSpPr>
        <p:spPr>
          <a:xfrm>
            <a:off x="2200972" y="1888179"/>
            <a:ext cx="19393912" cy="251147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01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Drug Proof Your Kids</a:t>
            </a:r>
          </a:p>
        </p:txBody>
      </p:sp>
      <p:sp>
        <p:nvSpPr>
          <p:cNvPr id="226" name="Education…"/>
          <p:cNvSpPr txBox="1"/>
          <p:nvPr/>
        </p:nvSpPr>
        <p:spPr>
          <a:xfrm>
            <a:off x="3824117" y="4584367"/>
            <a:ext cx="18746638" cy="7129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228599" indent="-228599" algn="l" defTabSz="12700">
              <a:spcBef>
                <a:spcPts val="5600"/>
              </a:spcBef>
              <a:buSzPct val="100000"/>
              <a:buAutoNum type="arabicPeriod"/>
              <a:defRPr sz="66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 Education</a:t>
            </a:r>
          </a:p>
          <a:p>
            <a:pPr marL="228599" indent="-228599" algn="l" defTabSz="12700">
              <a:spcBef>
                <a:spcPts val="5600"/>
              </a:spcBef>
              <a:buSzPct val="100000"/>
              <a:buAutoNum type="arabicPeriod"/>
              <a:defRPr sz="66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 Self-Examination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1" build="p" bldLvl="5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Here are some questions to ask yourself:"/>
          <p:cNvSpPr txBox="1">
            <a:spLocks noGrp="1"/>
          </p:cNvSpPr>
          <p:nvPr>
            <p:ph type="ctrTitle"/>
          </p:nvPr>
        </p:nvSpPr>
        <p:spPr>
          <a:xfrm>
            <a:off x="2200972" y="1147489"/>
            <a:ext cx="19393912" cy="3252169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9999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Here are some questions to ask yourself: </a:t>
            </a:r>
          </a:p>
        </p:txBody>
      </p:sp>
      <p:sp>
        <p:nvSpPr>
          <p:cNvPr id="229" name="Is my medicine cabinet full of mood-altering chemicals?…"/>
          <p:cNvSpPr txBox="1"/>
          <p:nvPr/>
        </p:nvSpPr>
        <p:spPr>
          <a:xfrm>
            <a:off x="3506617" y="4693644"/>
            <a:ext cx="18746638" cy="7129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339090" indent="-339090" algn="l" defTabSz="914400">
              <a:spcBef>
                <a:spcPts val="4900"/>
              </a:spcBef>
              <a:buSzPct val="100000"/>
              <a:buChar char="-"/>
              <a:defRPr sz="4806">
                <a:latin typeface="Gotham Book"/>
                <a:ea typeface="Gotham Book"/>
                <a:cs typeface="Gotham Book"/>
                <a:sym typeface="Gotham Book"/>
              </a:defRPr>
            </a:pPr>
            <a:r>
              <a:t>Is my medicine cabinet full of mood-altering chemicals? </a:t>
            </a:r>
          </a:p>
          <a:p>
            <a:pPr marL="339090" indent="-339090" algn="l" defTabSz="914400">
              <a:spcBef>
                <a:spcPts val="4900"/>
              </a:spcBef>
              <a:buSzPct val="100000"/>
              <a:buChar char="-"/>
              <a:defRPr sz="4806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Do you medicate yourself with alcohol or drugs whenever you feel distress or pain? </a:t>
            </a:r>
          </a:p>
          <a:p>
            <a:pPr marL="339090" indent="-339090" algn="l" defTabSz="914400">
              <a:spcBef>
                <a:spcPts val="4900"/>
              </a:spcBef>
              <a:buSzPct val="100000"/>
              <a:buChar char="-"/>
              <a:defRPr sz="4806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Do you have a routine need for an after-dinner drink or after dinner smoke? </a:t>
            </a:r>
          </a:p>
          <a:p>
            <a:pPr marL="339090" indent="-339090" algn="l" defTabSz="914400">
              <a:spcBef>
                <a:spcPts val="4900"/>
              </a:spcBef>
              <a:buSzPct val="100000"/>
              <a:buChar char="-"/>
              <a:defRPr sz="4806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Do you hang on to prescription drugs, just in case, rather than throw them out? (Pharming)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1" build="p" bldLvl="5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Drug Proof Your Kids"/>
          <p:cNvSpPr txBox="1">
            <a:spLocks noGrp="1"/>
          </p:cNvSpPr>
          <p:nvPr>
            <p:ph type="ctrTitle"/>
          </p:nvPr>
        </p:nvSpPr>
        <p:spPr>
          <a:xfrm>
            <a:off x="2200972" y="1888179"/>
            <a:ext cx="19393912" cy="251147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01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Drug Proof Your Kids</a:t>
            </a:r>
          </a:p>
        </p:txBody>
      </p:sp>
      <p:sp>
        <p:nvSpPr>
          <p:cNvPr id="232" name="Prevention"/>
          <p:cNvSpPr txBox="1"/>
          <p:nvPr/>
        </p:nvSpPr>
        <p:spPr>
          <a:xfrm>
            <a:off x="3824117" y="8713601"/>
            <a:ext cx="18746638" cy="3000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marL="228599" indent="-228599" algn="l" defTabSz="12700">
              <a:spcBef>
                <a:spcPts val="5600"/>
              </a:spcBef>
              <a:buSzPct val="100000"/>
              <a:buAutoNum type="arabicPeriod" startAt="3"/>
              <a:defRPr sz="66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 Prevention</a:t>
            </a:r>
          </a:p>
        </p:txBody>
      </p:sp>
      <p:sp>
        <p:nvSpPr>
          <p:cNvPr id="233" name="Education…"/>
          <p:cNvSpPr txBox="1"/>
          <p:nvPr/>
        </p:nvSpPr>
        <p:spPr>
          <a:xfrm>
            <a:off x="3824117" y="5219367"/>
            <a:ext cx="18746638" cy="3000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228599" indent="-228599" algn="l" defTabSz="12700">
              <a:spcBef>
                <a:spcPts val="5600"/>
              </a:spcBef>
              <a:buSzPct val="100000"/>
              <a:buAutoNum type="arabicPeriod"/>
              <a:defRPr sz="66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 Education</a:t>
            </a:r>
          </a:p>
          <a:p>
            <a:pPr marL="228599" indent="-228599" algn="l" defTabSz="12700">
              <a:spcBef>
                <a:spcPts val="5600"/>
              </a:spcBef>
              <a:buSzPct val="100000"/>
              <a:buAutoNum type="arabicPeriod"/>
              <a:defRPr sz="66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 Self-Examination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" grpId="1" build="p" bldLvl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“‘For I know the plans I have for you,' declares the Lord, ‘plans to prosper you and not to harm you, plans to give you hope and a future.’”"/>
          <p:cNvSpPr txBox="1">
            <a:spLocks noGrp="1"/>
          </p:cNvSpPr>
          <p:nvPr>
            <p:ph type="ctrTitle"/>
          </p:nvPr>
        </p:nvSpPr>
        <p:spPr>
          <a:xfrm>
            <a:off x="3388231" y="2079525"/>
            <a:ext cx="18402887" cy="768878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defRPr sz="10001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“‘For I know the plans I have for you,' declares the Lord, ‘plans to prosper you and not to harm you, plans to give you hope and a future.’” </a:t>
            </a:r>
          </a:p>
        </p:txBody>
      </p:sp>
      <p:sp>
        <p:nvSpPr>
          <p:cNvPr id="159" name="Jeremiah 29:11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defRPr sz="7672" i="1">
                <a:solidFill>
                  <a:srgbClr val="DCBC11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Jeremiah 29:11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hree Areas of Cultural Crises in The Lives of Today’s Young People..."/>
          <p:cNvSpPr txBox="1">
            <a:spLocks noGrp="1"/>
          </p:cNvSpPr>
          <p:nvPr>
            <p:ph type="ctrTitle"/>
          </p:nvPr>
        </p:nvSpPr>
        <p:spPr>
          <a:xfrm>
            <a:off x="2302872" y="1208628"/>
            <a:ext cx="20348974" cy="3252170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defRPr sz="7474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Three Areas of Cultural Crises in The Lives of Today’s Young People...</a:t>
            </a:r>
          </a:p>
        </p:txBody>
      </p:sp>
      <p:sp>
        <p:nvSpPr>
          <p:cNvPr id="236" name="Crisis #3:  Low Self Image or Improper Self Image"/>
          <p:cNvSpPr txBox="1"/>
          <p:nvPr/>
        </p:nvSpPr>
        <p:spPr>
          <a:xfrm>
            <a:off x="2791989" y="5322521"/>
            <a:ext cx="18402887" cy="5255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algn="l" defTabSz="914400">
              <a:defRPr sz="11919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Crisis #3: </a:t>
            </a:r>
            <a:br/>
            <a:r>
              <a:rPr>
                <a:solidFill>
                  <a:srgbClr val="DCBC11"/>
                </a:solidFill>
              </a:rPr>
              <a:t>Low Self Image or Improper Self Image 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Every kid is facing four critical areas in their lives:"/>
          <p:cNvSpPr txBox="1">
            <a:spLocks noGrp="1"/>
          </p:cNvSpPr>
          <p:nvPr>
            <p:ph type="ctrTitle"/>
          </p:nvPr>
        </p:nvSpPr>
        <p:spPr>
          <a:xfrm>
            <a:off x="2200972" y="1147489"/>
            <a:ext cx="19393912" cy="3252169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8888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Every kid is facing four critical areas in their lives: </a:t>
            </a:r>
          </a:p>
        </p:txBody>
      </p:sp>
      <p:sp>
        <p:nvSpPr>
          <p:cNvPr id="239" name="Developing a sense of identity…"/>
          <p:cNvSpPr txBox="1"/>
          <p:nvPr/>
        </p:nvSpPr>
        <p:spPr>
          <a:xfrm>
            <a:off x="3506617" y="4693644"/>
            <a:ext cx="18746638" cy="7129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228599" indent="-228599" algn="l" defTabSz="12700">
              <a:spcBef>
                <a:spcPts val="5600"/>
              </a:spcBef>
              <a:buSzPct val="100000"/>
              <a:buAutoNum type="arabicPeriod"/>
              <a:defRPr sz="63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 Developing a sense of identity </a:t>
            </a:r>
          </a:p>
          <a:p>
            <a:pPr marL="228599" indent="-228599" algn="l" defTabSz="12700">
              <a:spcBef>
                <a:spcPts val="5600"/>
              </a:spcBef>
              <a:buSzPct val="100000"/>
              <a:buAutoNum type="arabicPeriod"/>
              <a:defRPr sz="63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 Establishing healthy relationships </a:t>
            </a:r>
          </a:p>
          <a:p>
            <a:pPr marL="228599" indent="-228599" algn="l" defTabSz="12700">
              <a:spcBef>
                <a:spcPts val="5600"/>
              </a:spcBef>
              <a:buSzPct val="100000"/>
              <a:buAutoNum type="arabicPeriod"/>
              <a:defRPr sz="63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 Making life decisions  </a:t>
            </a:r>
          </a:p>
          <a:p>
            <a:pPr marL="228599" indent="-228599" algn="l" defTabSz="12700">
              <a:spcBef>
                <a:spcPts val="5600"/>
              </a:spcBef>
              <a:buSzPct val="100000"/>
              <a:buAutoNum type="arabicPeriod"/>
              <a:defRPr sz="63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 Developing a relationship with God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1" build="p" bldLvl="5" animBg="1" advAuto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5334A5A2-4B6A-49F8-9E06-9C45DD513D96.png" descr="5334A5A2-4B6A-49F8-9E06-9C45DD513D9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5100" y="863600"/>
            <a:ext cx="13893800" cy="11988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4E18F0AA-C325-43D6-8841-BB8F4E2ED648.png" descr="4E18F0AA-C325-43D6-8841-BB8F4E2ED6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0" y="679450"/>
            <a:ext cx="14097000" cy="12357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Building Blocks for a Solid Family – The Power of a Healthy Family"/>
          <p:cNvSpPr txBox="1">
            <a:spLocks noGrp="1"/>
          </p:cNvSpPr>
          <p:nvPr>
            <p:ph type="ctrTitle"/>
          </p:nvPr>
        </p:nvSpPr>
        <p:spPr>
          <a:xfrm>
            <a:off x="2568229" y="3275245"/>
            <a:ext cx="20589103" cy="768878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25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Building Blocks for a Solid Family – The Power of a Healthy Family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Is There Hope?"/>
          <p:cNvSpPr txBox="1">
            <a:spLocks noGrp="1"/>
          </p:cNvSpPr>
          <p:nvPr>
            <p:ph type="ctrTitle"/>
          </p:nvPr>
        </p:nvSpPr>
        <p:spPr>
          <a:xfrm>
            <a:off x="2853129" y="4472885"/>
            <a:ext cx="18402887" cy="2687161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Is There Hope?  </a:t>
            </a:r>
          </a:p>
        </p:txBody>
      </p:sp>
      <p:sp>
        <p:nvSpPr>
          <p:cNvPr id="248" name="Yes!"/>
          <p:cNvSpPr txBox="1"/>
          <p:nvPr/>
        </p:nvSpPr>
        <p:spPr>
          <a:xfrm>
            <a:off x="2853129" y="7074965"/>
            <a:ext cx="18402887" cy="26871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37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Yes!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" grpId="1" animBg="1" advAuto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We Can Make A Difference!"/>
          <p:cNvSpPr txBox="1">
            <a:spLocks noGrp="1"/>
          </p:cNvSpPr>
          <p:nvPr>
            <p:ph type="ctrTitle"/>
          </p:nvPr>
        </p:nvSpPr>
        <p:spPr>
          <a:xfrm>
            <a:off x="2853129" y="4472885"/>
            <a:ext cx="18402887" cy="5456010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We Can Make A Difference! 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Healthy Families Model Integrity"/>
          <p:cNvSpPr txBox="1">
            <a:spLocks noGrp="1"/>
          </p:cNvSpPr>
          <p:nvPr>
            <p:ph type="ctrTitle"/>
          </p:nvPr>
        </p:nvSpPr>
        <p:spPr>
          <a:xfrm>
            <a:off x="2853129" y="4472885"/>
            <a:ext cx="18402887" cy="5456010"/>
          </a:xfrm>
          <a:prstGeom prst="rect">
            <a:avLst/>
          </a:prstGeom>
        </p:spPr>
        <p:txBody>
          <a:bodyPr anchor="t"/>
          <a:lstStyle/>
          <a:p>
            <a: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Healthy Families Model </a:t>
            </a:r>
            <a:r>
              <a:rPr>
                <a:solidFill>
                  <a:srgbClr val="DCBC11"/>
                </a:solidFill>
              </a:rPr>
              <a:t>Integrity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“The person of integrity walks securely...”"/>
          <p:cNvSpPr txBox="1">
            <a:spLocks noGrp="1"/>
          </p:cNvSpPr>
          <p:nvPr>
            <p:ph type="ctrTitle"/>
          </p:nvPr>
        </p:nvSpPr>
        <p:spPr>
          <a:xfrm>
            <a:off x="3388231" y="3448292"/>
            <a:ext cx="18402887" cy="6320022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21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“The person of integrity walks securely...” </a:t>
            </a:r>
          </a:p>
        </p:txBody>
      </p:sp>
      <p:sp>
        <p:nvSpPr>
          <p:cNvPr id="255" name="Proverbs 10:9a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defRPr sz="7672" i="1">
                <a:solidFill>
                  <a:srgbClr val="DCBC11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Proverbs 10:9a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It’s the Power of Being There"/>
          <p:cNvSpPr txBox="1">
            <a:spLocks noGrp="1"/>
          </p:cNvSpPr>
          <p:nvPr>
            <p:ph type="ctrTitle"/>
          </p:nvPr>
        </p:nvSpPr>
        <p:spPr>
          <a:xfrm>
            <a:off x="2853129" y="4472885"/>
            <a:ext cx="18402887" cy="5456010"/>
          </a:xfrm>
          <a:prstGeom prst="rect">
            <a:avLst/>
          </a:prstGeom>
        </p:spPr>
        <p:txBody>
          <a:bodyPr anchor="t"/>
          <a:lstStyle/>
          <a:p>
            <a: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It’s the Power of </a:t>
            </a:r>
            <a:r>
              <a:rPr>
                <a:solidFill>
                  <a:srgbClr val="DCBC11"/>
                </a:solidFill>
              </a:rPr>
              <a:t>Being There</a:t>
            </a:r>
            <a:r>
              <a:t> 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Do we have any chance of stemming the tide of today’s youth culture?"/>
          <p:cNvSpPr txBox="1">
            <a:spLocks noGrp="1"/>
          </p:cNvSpPr>
          <p:nvPr>
            <p:ph type="ctrTitle"/>
          </p:nvPr>
        </p:nvSpPr>
        <p:spPr>
          <a:xfrm>
            <a:off x="2853129" y="3427191"/>
            <a:ext cx="19393911" cy="7688789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12878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Do we have any chance of stemming the tide of today’s youth culture?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hildren regard your very presence as a sign of caring and connectedness"/>
          <p:cNvSpPr txBox="1">
            <a:spLocks noGrp="1"/>
          </p:cNvSpPr>
          <p:nvPr>
            <p:ph type="ctrTitle"/>
          </p:nvPr>
        </p:nvSpPr>
        <p:spPr>
          <a:xfrm>
            <a:off x="2853129" y="4074026"/>
            <a:ext cx="19410737" cy="6918373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11645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Children regard your very presence as a sign of caring and connectedness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Express"/>
          <p:cNvSpPr txBox="1">
            <a:spLocks noGrp="1"/>
          </p:cNvSpPr>
          <p:nvPr>
            <p:ph type="ctrTitle"/>
          </p:nvPr>
        </p:nvSpPr>
        <p:spPr>
          <a:xfrm>
            <a:off x="2853129" y="3048389"/>
            <a:ext cx="18402887" cy="1995107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Express 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Express"/>
          <p:cNvSpPr txBox="1">
            <a:spLocks noGrp="1"/>
          </p:cNvSpPr>
          <p:nvPr>
            <p:ph type="ctrTitle"/>
          </p:nvPr>
        </p:nvSpPr>
        <p:spPr>
          <a:xfrm>
            <a:off x="2853129" y="3048389"/>
            <a:ext cx="18402887" cy="1995107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Express </a:t>
            </a:r>
          </a:p>
        </p:txBody>
      </p:sp>
      <p:sp>
        <p:nvSpPr>
          <p:cNvPr id="264" name="Affection, Warmth and Encouragement"/>
          <p:cNvSpPr txBox="1"/>
          <p:nvPr/>
        </p:nvSpPr>
        <p:spPr>
          <a:xfrm>
            <a:off x="2853129" y="5270603"/>
            <a:ext cx="18402887" cy="4478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3700">
                <a:solidFill>
                  <a:srgbClr val="DCBC11"/>
                </a:solidFill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Affection, Warmth and Encouragement 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Affection"/>
          <p:cNvSpPr txBox="1">
            <a:spLocks noGrp="1"/>
          </p:cNvSpPr>
          <p:nvPr>
            <p:ph type="ctrTitle"/>
          </p:nvPr>
        </p:nvSpPr>
        <p:spPr>
          <a:xfrm>
            <a:off x="2853129" y="4795771"/>
            <a:ext cx="18402887" cy="1995107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Affection</a:t>
            </a: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Warmth"/>
          <p:cNvSpPr txBox="1">
            <a:spLocks noGrp="1"/>
          </p:cNvSpPr>
          <p:nvPr>
            <p:ph type="ctrTitle"/>
          </p:nvPr>
        </p:nvSpPr>
        <p:spPr>
          <a:xfrm>
            <a:off x="2853129" y="4795771"/>
            <a:ext cx="18402887" cy="1995107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Warmth</a:t>
            </a:r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Encouragement"/>
          <p:cNvSpPr txBox="1">
            <a:spLocks noGrp="1"/>
          </p:cNvSpPr>
          <p:nvPr>
            <p:ph type="ctrTitle"/>
          </p:nvPr>
        </p:nvSpPr>
        <p:spPr>
          <a:xfrm>
            <a:off x="2853129" y="4795771"/>
            <a:ext cx="18402887" cy="1995107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Encouragement</a:t>
            </a: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ommunication of Love is a Key"/>
          <p:cNvSpPr txBox="1">
            <a:spLocks noGrp="1"/>
          </p:cNvSpPr>
          <p:nvPr>
            <p:ph type="ctrTitle"/>
          </p:nvPr>
        </p:nvSpPr>
        <p:spPr>
          <a:xfrm>
            <a:off x="2853129" y="4472885"/>
            <a:ext cx="15940652" cy="5456010"/>
          </a:xfrm>
          <a:prstGeom prst="rect">
            <a:avLst/>
          </a:prstGeom>
        </p:spPr>
        <p:txBody>
          <a:bodyPr anchor="t"/>
          <a:lstStyle/>
          <a:p>
            <a: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rPr>
                <a:solidFill>
                  <a:srgbClr val="DCBC11"/>
                </a:solidFill>
              </a:rPr>
              <a:t>Communication</a:t>
            </a:r>
            <a:r>
              <a:t> of Love is a Key 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ositive communication is the language of love for our children"/>
          <p:cNvSpPr txBox="1">
            <a:spLocks noGrp="1"/>
          </p:cNvSpPr>
          <p:nvPr>
            <p:ph type="ctrTitle"/>
          </p:nvPr>
        </p:nvSpPr>
        <p:spPr>
          <a:xfrm>
            <a:off x="2853129" y="4074026"/>
            <a:ext cx="18402887" cy="6707189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12056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Positive communication is the language of love for our children</a:t>
            </a:r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Love Languages for your kids"/>
          <p:cNvSpPr txBox="1">
            <a:spLocks noGrp="1"/>
          </p:cNvSpPr>
          <p:nvPr>
            <p:ph type="ctrTitle"/>
          </p:nvPr>
        </p:nvSpPr>
        <p:spPr>
          <a:xfrm>
            <a:off x="2200972" y="1147489"/>
            <a:ext cx="19393912" cy="325216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99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Love Languages for your kids </a:t>
            </a:r>
          </a:p>
        </p:txBody>
      </p:sp>
      <p:sp>
        <p:nvSpPr>
          <p:cNvPr id="277" name="Words of affirmation…"/>
          <p:cNvSpPr txBox="1"/>
          <p:nvPr/>
        </p:nvSpPr>
        <p:spPr>
          <a:xfrm>
            <a:off x="3506617" y="4769844"/>
            <a:ext cx="18746638" cy="7129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marL="212597" indent="-212597" algn="l" defTabSz="914400">
              <a:spcBef>
                <a:spcPts val="5200"/>
              </a:spcBef>
              <a:buSzPct val="100000"/>
              <a:buAutoNum type="arabicPeriod"/>
              <a:defRPr sz="5859">
                <a:latin typeface="Gotham Book"/>
                <a:ea typeface="Gotham Book"/>
                <a:cs typeface="Gotham Book"/>
                <a:sym typeface="Gotham Book"/>
              </a:defRPr>
            </a:pPr>
            <a:r>
              <a:t> Words of affirmation </a:t>
            </a:r>
          </a:p>
          <a:p>
            <a:pPr marL="212597" indent="-212597" algn="l" defTabSz="914400">
              <a:spcBef>
                <a:spcPts val="5200"/>
              </a:spcBef>
              <a:buSzPct val="100000"/>
              <a:buAutoNum type="arabicPeriod"/>
              <a:defRPr sz="5859">
                <a:latin typeface="Gotham Book"/>
                <a:ea typeface="Gotham Book"/>
                <a:cs typeface="Gotham Book"/>
                <a:sym typeface="Gotham Book"/>
              </a:defRPr>
            </a:pPr>
            <a:r>
              <a:t> Quality Time </a:t>
            </a:r>
          </a:p>
          <a:p>
            <a:pPr marL="212597" indent="-212597" algn="l" defTabSz="914400">
              <a:spcBef>
                <a:spcPts val="5200"/>
              </a:spcBef>
              <a:buSzPct val="100000"/>
              <a:buAutoNum type="arabicPeriod"/>
              <a:defRPr sz="5859">
                <a:latin typeface="Gotham Book"/>
                <a:ea typeface="Gotham Book"/>
                <a:cs typeface="Gotham Book"/>
                <a:sym typeface="Gotham Book"/>
              </a:defRPr>
            </a:pPr>
            <a:r>
              <a:t> Receiving Gifts </a:t>
            </a:r>
          </a:p>
          <a:p>
            <a:pPr marL="212597" indent="-212597" algn="l" defTabSz="914400">
              <a:spcBef>
                <a:spcPts val="5200"/>
              </a:spcBef>
              <a:buSzPct val="100000"/>
              <a:buAutoNum type="arabicPeriod"/>
              <a:defRPr sz="5859">
                <a:latin typeface="Gotham Book"/>
                <a:ea typeface="Gotham Book"/>
                <a:cs typeface="Gotham Book"/>
                <a:sym typeface="Gotham Book"/>
              </a:defRPr>
            </a:pPr>
            <a:r>
              <a:t> Acts of service</a:t>
            </a:r>
          </a:p>
          <a:p>
            <a:pPr marL="212597" indent="-212597" algn="l" defTabSz="914400">
              <a:spcBef>
                <a:spcPts val="5200"/>
              </a:spcBef>
              <a:buSzPct val="100000"/>
              <a:buAutoNum type="arabicPeriod"/>
              <a:defRPr sz="5859">
                <a:latin typeface="Gotham Book"/>
                <a:ea typeface="Gotham Book"/>
                <a:cs typeface="Gotham Book"/>
                <a:sym typeface="Gotham Book"/>
              </a:defRPr>
            </a:pPr>
            <a:r>
              <a:t> Physical Touch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" grpId="1" build="p" bldLvl="5" animBg="1" advAuto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y is a Necessary Ingredient for a Close-Knit Family"/>
          <p:cNvSpPr txBox="1">
            <a:spLocks noGrp="1"/>
          </p:cNvSpPr>
          <p:nvPr>
            <p:ph type="ctrTitle"/>
          </p:nvPr>
        </p:nvSpPr>
        <p:spPr>
          <a:xfrm>
            <a:off x="2853129" y="3998053"/>
            <a:ext cx="17053107" cy="6310502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rPr>
                <a:solidFill>
                  <a:srgbClr val="DCBC11"/>
                </a:solidFill>
              </a:rPr>
              <a:t>Play </a:t>
            </a:r>
            <a:r>
              <a:t>is a Necessary Ingredient for a Close-Knit Family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Every thirty minutes in the United States:"/>
          <p:cNvSpPr txBox="1">
            <a:spLocks noGrp="1"/>
          </p:cNvSpPr>
          <p:nvPr>
            <p:ph type="ctrTitle"/>
          </p:nvPr>
        </p:nvSpPr>
        <p:spPr>
          <a:xfrm>
            <a:off x="2200972" y="1147489"/>
            <a:ext cx="19393912" cy="325216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01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Every thirty minutes in the United States:</a:t>
            </a:r>
          </a:p>
        </p:txBody>
      </p:sp>
      <p:sp>
        <p:nvSpPr>
          <p:cNvPr id="164" name="29 kids will attempt suicide…"/>
          <p:cNvSpPr txBox="1"/>
          <p:nvPr/>
        </p:nvSpPr>
        <p:spPr>
          <a:xfrm>
            <a:off x="3824117" y="4973044"/>
            <a:ext cx="19177761" cy="7129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381000" indent="-381000" algn="l" defTabSz="12700">
              <a:spcBef>
                <a:spcPts val="4200"/>
              </a:spcBef>
              <a:buSzPct val="100000"/>
              <a:buChar char="-"/>
              <a:defRPr sz="48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29 kids will attempt suicide</a:t>
            </a:r>
          </a:p>
          <a:p>
            <a:pPr marL="381000" indent="-381000" algn="l" defTabSz="12700">
              <a:spcBef>
                <a:spcPts val="4200"/>
              </a:spcBef>
              <a:buSzPct val="100000"/>
              <a:buChar char="-"/>
              <a:defRPr sz="48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57 adolescents will run away</a:t>
            </a:r>
          </a:p>
          <a:p>
            <a:pPr marL="381000" indent="-381000" algn="l" defTabSz="12700">
              <a:spcBef>
                <a:spcPts val="4200"/>
              </a:spcBef>
              <a:buSzPct val="100000"/>
              <a:buChar char="-"/>
              <a:defRPr sz="48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22 teenage girls will get an abortion</a:t>
            </a:r>
          </a:p>
          <a:p>
            <a:pPr marL="381000" indent="-381000" algn="l" defTabSz="12700">
              <a:spcBef>
                <a:spcPts val="4200"/>
              </a:spcBef>
              <a:buSzPct val="100000"/>
              <a:buChar char="-"/>
              <a:defRPr sz="48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685 teenagers will use some form of narcotics</a:t>
            </a:r>
          </a:p>
          <a:p>
            <a:pPr marL="381000" indent="-381000" algn="l" defTabSz="12700">
              <a:spcBef>
                <a:spcPts val="4200"/>
              </a:spcBef>
              <a:buSzPct val="100000"/>
              <a:buChar char="-"/>
              <a:defRPr sz="48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188 young people will experience a serious drinking problem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1" build="p" bldLvl="5" animBg="1" advAuto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here is nothing like play to bring about family togetherness and communication"/>
          <p:cNvSpPr txBox="1">
            <a:spLocks noGrp="1"/>
          </p:cNvSpPr>
          <p:nvPr>
            <p:ph type="ctrTitle"/>
          </p:nvPr>
        </p:nvSpPr>
        <p:spPr>
          <a:xfrm>
            <a:off x="2853129" y="3599194"/>
            <a:ext cx="18677743" cy="7102344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>
              <a:lnSpc>
                <a:spcPct val="100000"/>
              </a:lnSpc>
              <a:defRPr sz="11919" spc="0">
                <a:solidFill>
                  <a:srgbClr val="FFFFFF">
                    <a:alpha val="84904"/>
                  </a:srgbClr>
                </a:solidFill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There is nothing like play to bring about family togetherness and communication</a:t>
            </a:r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Energize Your Family’s"/>
          <p:cNvSpPr txBox="1">
            <a:spLocks noGrp="1"/>
          </p:cNvSpPr>
          <p:nvPr>
            <p:ph type="ctrTitle"/>
          </p:nvPr>
        </p:nvSpPr>
        <p:spPr>
          <a:xfrm>
            <a:off x="2853129" y="3599194"/>
            <a:ext cx="18677743" cy="7102344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3700" spc="0">
                <a:solidFill>
                  <a:srgbClr val="FFFFFF">
                    <a:alpha val="84904"/>
                  </a:srgbClr>
                </a:solidFill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Energize Your Family’s</a:t>
            </a:r>
          </a:p>
        </p:txBody>
      </p:sp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Energize Your Family’s"/>
          <p:cNvSpPr txBox="1">
            <a:spLocks noGrp="1"/>
          </p:cNvSpPr>
          <p:nvPr>
            <p:ph type="ctrTitle"/>
          </p:nvPr>
        </p:nvSpPr>
        <p:spPr>
          <a:xfrm>
            <a:off x="2853129" y="3599194"/>
            <a:ext cx="18677743" cy="7102344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3700" spc="0">
                <a:solidFill>
                  <a:srgbClr val="FFFFFF">
                    <a:alpha val="84904"/>
                  </a:srgbClr>
                </a:solidFill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Energize Your Family’s</a:t>
            </a:r>
          </a:p>
        </p:txBody>
      </p:sp>
      <p:sp>
        <p:nvSpPr>
          <p:cNvPr id="286" name="Spiritual life"/>
          <p:cNvSpPr txBox="1"/>
          <p:nvPr/>
        </p:nvSpPr>
        <p:spPr>
          <a:xfrm>
            <a:off x="2853128" y="7790757"/>
            <a:ext cx="18677744" cy="36200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defRPr sz="13700">
                <a:solidFill>
                  <a:srgbClr val="DCBC11"/>
                </a:solidFill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Spiritual life</a:t>
            </a:r>
          </a:p>
        </p:txBody>
      </p:sp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Our greatest calling in life is to leave a spiritual legacy for your children"/>
          <p:cNvSpPr txBox="1">
            <a:spLocks noGrp="1"/>
          </p:cNvSpPr>
          <p:nvPr>
            <p:ph type="ctrTitle"/>
          </p:nvPr>
        </p:nvSpPr>
        <p:spPr>
          <a:xfrm>
            <a:off x="2853129" y="3599194"/>
            <a:ext cx="18677743" cy="7102344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12193" spc="0">
                <a:solidFill>
                  <a:srgbClr val="FFFFFF">
                    <a:alpha val="84904"/>
                  </a:srgbClr>
                </a:solidFill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Our greatest calling in life is to leave a spiritual legacy for your children</a:t>
            </a:r>
          </a:p>
        </p:txBody>
      </p:sp>
    </p:spTree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“Hear, O Israel: The Lord our God, the Lord is one. Love the Lord your God with all your heart and with all your soul and with all your strength. These commandments that I give to you today are to be upon your hearts. Impress them on your children."/>
          <p:cNvSpPr txBox="1">
            <a:spLocks noGrp="1"/>
          </p:cNvSpPr>
          <p:nvPr>
            <p:ph type="ctrTitle"/>
          </p:nvPr>
        </p:nvSpPr>
        <p:spPr>
          <a:xfrm>
            <a:off x="2465038" y="2222531"/>
            <a:ext cx="20097974" cy="8366984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75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“Hear, O Israel: The Lord our God, the Lord is one. Love the Lord your God with all your heart and with all your soul and with all your strength. These commandments that I give to you today are to be upon your hearts. Impress them on your children. </a:t>
            </a:r>
          </a:p>
        </p:txBody>
      </p:sp>
      <p:sp>
        <p:nvSpPr>
          <p:cNvPr id="291" name="Deuteronomy 6:4-9"/>
          <p:cNvSpPr txBox="1"/>
          <p:nvPr/>
        </p:nvSpPr>
        <p:spPr>
          <a:xfrm>
            <a:off x="3198134" y="11001337"/>
            <a:ext cx="18402887" cy="10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20000"/>
          </a:bodyPr>
          <a:lstStyle>
            <a:lvl1pPr algn="r">
              <a:defRPr sz="7672" i="1">
                <a:solidFill>
                  <a:srgbClr val="DCBC11"/>
                </a:solidFill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pPr defTabSz="914400"/>
            <a:r>
              <a:t>Deuteronomy 6:4-9</a:t>
            </a:r>
          </a:p>
        </p:txBody>
      </p:sp>
    </p:spTree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- Loyalty to God…"/>
          <p:cNvSpPr txBox="1">
            <a:spLocks noGrp="1"/>
          </p:cNvSpPr>
          <p:nvPr>
            <p:ph type="ctrTitle"/>
          </p:nvPr>
        </p:nvSpPr>
        <p:spPr>
          <a:xfrm>
            <a:off x="2465038" y="2674508"/>
            <a:ext cx="20097974" cy="8366984"/>
          </a:xfrm>
          <a:prstGeom prst="rect">
            <a:avLst/>
          </a:prstGeom>
        </p:spPr>
        <p:txBody>
          <a:bodyPr anchor="t"/>
          <a:lstStyle/>
          <a:p>
            <a:pPr defTabSz="12700">
              <a:lnSpc>
                <a:spcPct val="100000"/>
              </a:lnSpc>
              <a:defRPr sz="90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- Loyalty to God </a:t>
            </a:r>
          </a:p>
          <a:p>
            <a:pPr defTabSz="12700">
              <a:lnSpc>
                <a:spcPct val="100000"/>
              </a:lnSpc>
              <a:defRPr sz="9000" spc="0">
                <a:latin typeface="Gotham Book"/>
                <a:ea typeface="Gotham Book"/>
                <a:cs typeface="Gotham Book"/>
                <a:sym typeface="Gotham Book"/>
              </a:defRPr>
            </a:pPr>
            <a:endParaRPr/>
          </a:p>
          <a:p>
            <a:pPr defTabSz="12700">
              <a:lnSpc>
                <a:spcPct val="100000"/>
              </a:lnSpc>
              <a:defRPr sz="90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- Passing on faith and love </a:t>
            </a:r>
          </a:p>
          <a:p>
            <a:pPr defTabSz="12700">
              <a:lnSpc>
                <a:spcPct val="100000"/>
              </a:lnSpc>
              <a:defRPr sz="9000" spc="0">
                <a:latin typeface="Gotham Book"/>
                <a:ea typeface="Gotham Book"/>
                <a:cs typeface="Gotham Book"/>
                <a:sym typeface="Gotham Book"/>
              </a:defRPr>
            </a:pPr>
            <a:endParaRPr/>
          </a:p>
          <a:p>
            <a:pPr defTabSz="12700">
              <a:lnSpc>
                <a:spcPct val="100000"/>
              </a:lnSpc>
              <a:defRPr sz="9000" spc="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- How you do it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he Private life of the American Teenager Quiz"/>
          <p:cNvSpPr txBox="1">
            <a:spLocks noGrp="1"/>
          </p:cNvSpPr>
          <p:nvPr>
            <p:ph type="ctrTitle"/>
          </p:nvPr>
        </p:nvSpPr>
        <p:spPr>
          <a:xfrm>
            <a:off x="2853129" y="3427191"/>
            <a:ext cx="17917685" cy="7688789"/>
          </a:xfrm>
          <a:prstGeom prst="rect">
            <a:avLst/>
          </a:prstGeom>
        </p:spPr>
        <p:txBody>
          <a:bodyPr anchor="t"/>
          <a:lstStyle>
            <a:lvl1pPr defTabSz="12700">
              <a:lnSpc>
                <a:spcPct val="100000"/>
              </a:lnSpc>
              <a:defRPr sz="137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Private life of the American Teenager Quiz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Much of the marijuana smoked today is 5% to 20% stronger than the marijuana President Clinton didn’t inhale in the late 1960s."/>
          <p:cNvSpPr txBox="1">
            <a:spLocks noGrp="1"/>
          </p:cNvSpPr>
          <p:nvPr>
            <p:ph type="ctrTitle"/>
          </p:nvPr>
        </p:nvSpPr>
        <p:spPr>
          <a:xfrm>
            <a:off x="2853129" y="1465148"/>
            <a:ext cx="19342905" cy="7688788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Much of the marijuana smoked today is 5% to 20% stronger than the marijuana President Clinton didn’t inhale in the late 1960s.</a:t>
            </a:r>
          </a:p>
        </p:txBody>
      </p:sp>
      <p:sp>
        <p:nvSpPr>
          <p:cNvPr id="169" name="TRUE   |   FALSE"/>
          <p:cNvSpPr txBox="1"/>
          <p:nvPr/>
        </p:nvSpPr>
        <p:spPr>
          <a:xfrm>
            <a:off x="2999947" y="10299820"/>
            <a:ext cx="19569232" cy="166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>
            <a:lvl1pPr algn="l" defTabSz="12700">
              <a:defRPr sz="109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TRUE   |   FALSE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Much of the marijuana smoked today is 5% to 20% stronger than the marijuana President Clinton didn’t inhale in the late 1960s."/>
          <p:cNvSpPr txBox="1">
            <a:spLocks noGrp="1"/>
          </p:cNvSpPr>
          <p:nvPr>
            <p:ph type="ctrTitle"/>
          </p:nvPr>
        </p:nvSpPr>
        <p:spPr>
          <a:xfrm>
            <a:off x="2853129" y="1465148"/>
            <a:ext cx="19222947" cy="7688788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Much of the marijuana smoked today is 5% to 20% stronger than the marijuana President Clinton didn’t inhale in the late 1960s.</a:t>
            </a:r>
          </a:p>
        </p:txBody>
      </p:sp>
      <p:sp>
        <p:nvSpPr>
          <p:cNvPr id="172" name="TRUE   |   FALSE"/>
          <p:cNvSpPr txBox="1"/>
          <p:nvPr/>
        </p:nvSpPr>
        <p:spPr>
          <a:xfrm>
            <a:off x="2999947" y="10299820"/>
            <a:ext cx="19569232" cy="166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algn="l" defTabSz="12700">
              <a:defRPr sz="10900">
                <a:latin typeface="Gotham Book"/>
                <a:ea typeface="Gotham Book"/>
                <a:cs typeface="Gotham Book"/>
                <a:sym typeface="Gotham Book"/>
              </a:defRPr>
            </a:pPr>
            <a:r>
              <a:rPr>
                <a:solidFill>
                  <a:srgbClr val="DCBC11"/>
                </a:solidFill>
              </a:rPr>
              <a:t>TRUE</a:t>
            </a:r>
            <a:r>
              <a:t>   |   FALSE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In the United States, one out of three young women and one out of five to six young men will be sexually abused before age 19."/>
          <p:cNvSpPr txBox="1">
            <a:spLocks noGrp="1"/>
          </p:cNvSpPr>
          <p:nvPr>
            <p:ph type="ctrTitle"/>
          </p:nvPr>
        </p:nvSpPr>
        <p:spPr>
          <a:xfrm>
            <a:off x="2853129" y="1465148"/>
            <a:ext cx="19569231" cy="7688788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defTabSz="12700">
              <a:lnSpc>
                <a:spcPct val="100000"/>
              </a:lnSpc>
              <a:defRPr sz="10000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In the United States, one out of three young women and one out of five to six young men will be sexually abused before age 19.</a:t>
            </a:r>
          </a:p>
        </p:txBody>
      </p:sp>
      <p:sp>
        <p:nvSpPr>
          <p:cNvPr id="175" name="TRUE   |   FALSE"/>
          <p:cNvSpPr txBox="1"/>
          <p:nvPr/>
        </p:nvSpPr>
        <p:spPr>
          <a:xfrm>
            <a:off x="2999947" y="10299820"/>
            <a:ext cx="19569232" cy="1666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>
            <a:lvl1pPr algn="l" defTabSz="12700">
              <a:defRPr sz="1090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TRUE   |   FALSE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979</Words>
  <Application>Microsoft Macintosh PowerPoint</Application>
  <PresentationFormat>Custom</PresentationFormat>
  <Paragraphs>122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9" baseType="lpstr">
      <vt:lpstr>Gotham Book</vt:lpstr>
      <vt:lpstr>Gotham Bold</vt:lpstr>
      <vt:lpstr>Gotham Medium</vt:lpstr>
      <vt:lpstr>20_BasicBlack</vt:lpstr>
      <vt:lpstr>Likewise, Your Children Are Unique!</vt:lpstr>
      <vt:lpstr>Revolution of Change in a Generation of Crisis</vt:lpstr>
      <vt:lpstr>“‘For I know the plans I have for you,' declares the Lord, ‘plans to prosper you and not to harm you, plans to give you hope and a future.’” </vt:lpstr>
      <vt:lpstr>Do we have any chance of stemming the tide of today’s youth culture?</vt:lpstr>
      <vt:lpstr>Every thirty minutes in the United States:</vt:lpstr>
      <vt:lpstr>The Private life of the American Teenager Quiz</vt:lpstr>
      <vt:lpstr>Much of the marijuana smoked today is 5% to 20% stronger than the marijuana President Clinton didn’t inhale in the late 1960s.</vt:lpstr>
      <vt:lpstr>Much of the marijuana smoked today is 5% to 20% stronger than the marijuana President Clinton didn’t inhale in the late 1960s.</vt:lpstr>
      <vt:lpstr>In the United States, one out of three young women and one out of five to six young men will be sexually abused before age 19.</vt:lpstr>
      <vt:lpstr>In the United States, one out of three young women and one out of five to six young men will be sexually abused before age 19.</vt:lpstr>
      <vt:lpstr>Over 50% of Christian young people will try an illicit drug before age 18.  </vt:lpstr>
      <vt:lpstr>Over 50% of Christian young people will try an illicit drug before age 18.  </vt:lpstr>
      <vt:lpstr>Between 1/2 million and 2 million teenagers attempted  suicide every year. Suicide is the third-largest killer of teenagers.</vt:lpstr>
      <vt:lpstr>Between 1/2 million and 2 million teenagers attempted  suicide every year. Suicide is the third-largest killer of teenagers.</vt:lpstr>
      <vt:lpstr>There were 3 million new cases of sexually transmitted diseases reported among teenagers last year.</vt:lpstr>
      <vt:lpstr>There were 3 million new cases of sexually transmitted diseases reported among teenagers last year.</vt:lpstr>
      <vt:lpstr>1 out of 5 kinds in middle school and high school have been “sexted” or have sexted someone else. </vt:lpstr>
      <vt:lpstr>1 out of 5 kinds in middle school and high school have been “sexted” or have sexted someone else. </vt:lpstr>
      <vt:lpstr>We were 4, 6, 11, 14, 16 but we were never their age!</vt:lpstr>
      <vt:lpstr>Three Areas of Cultural Crises in The Lives of Today’s Young People...</vt:lpstr>
      <vt:lpstr>How bad is it?</vt:lpstr>
      <vt:lpstr>The answer deals with healthy dialog and education that is age appropriate </vt:lpstr>
      <vt:lpstr>Topics: </vt:lpstr>
      <vt:lpstr>Topics: </vt:lpstr>
      <vt:lpstr>Three Areas of Cultural Crises in The Lives of Today’s Young People...</vt:lpstr>
      <vt:lpstr>How bad is it?</vt:lpstr>
      <vt:lpstr>Drug Proof Your Kids</vt:lpstr>
      <vt:lpstr>Here are some questions to ask yourself: </vt:lpstr>
      <vt:lpstr>Drug Proof Your Kids</vt:lpstr>
      <vt:lpstr>Three Areas of Cultural Crises in The Lives of Today’s Young People...</vt:lpstr>
      <vt:lpstr>Every kid is facing four critical areas in their lives: </vt:lpstr>
      <vt:lpstr>PowerPoint Presentation</vt:lpstr>
      <vt:lpstr>PowerPoint Presentation</vt:lpstr>
      <vt:lpstr>Building Blocks for a Solid Family – The Power of a Healthy Family</vt:lpstr>
      <vt:lpstr>Is There Hope?  </vt:lpstr>
      <vt:lpstr>We Can Make A Difference! </vt:lpstr>
      <vt:lpstr>Healthy Families Model Integrity</vt:lpstr>
      <vt:lpstr>“The person of integrity walks securely...” </vt:lpstr>
      <vt:lpstr>It’s the Power of Being There </vt:lpstr>
      <vt:lpstr>Children regard your very presence as a sign of caring and connectedness</vt:lpstr>
      <vt:lpstr>Express </vt:lpstr>
      <vt:lpstr>Express </vt:lpstr>
      <vt:lpstr>Affection</vt:lpstr>
      <vt:lpstr>Warmth</vt:lpstr>
      <vt:lpstr>Encouragement</vt:lpstr>
      <vt:lpstr>Communication of Love is a Key </vt:lpstr>
      <vt:lpstr>Positive communication is the language of love for our children</vt:lpstr>
      <vt:lpstr>Love Languages for your kids </vt:lpstr>
      <vt:lpstr>Play is a Necessary Ingredient for a Close-Knit Family </vt:lpstr>
      <vt:lpstr>There is nothing like play to bring about family togetherness and communication</vt:lpstr>
      <vt:lpstr>Energize Your Family’s</vt:lpstr>
      <vt:lpstr>Energize Your Family’s</vt:lpstr>
      <vt:lpstr>Our greatest calling in life is to leave a spiritual legacy for your children</vt:lpstr>
      <vt:lpstr>“Hear, O Israel: The Lord our God, the Lord is one. Love the Lord your God with all your heart and with all your soul and with all your strength. These commandments that I give to you today are to be upon your hearts. Impress them on your children. </vt:lpstr>
      <vt:lpstr>- Loyalty to God   - Passing on faith and love   - How you do it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Likewise, Your Children Are Unique!</dc:title>
  <cp:lastModifiedBy>Dave Harris</cp:lastModifiedBy>
  <cp:revision>1</cp:revision>
  <dcterms:modified xsi:type="dcterms:W3CDTF">2021-04-19T20:45:04Z</dcterms:modified>
</cp:coreProperties>
</file>